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8" r:id="rId5"/>
    <p:sldId id="269" r:id="rId6"/>
    <p:sldId id="274" r:id="rId7"/>
    <p:sldId id="261" r:id="rId8"/>
    <p:sldId id="271" r:id="rId9"/>
    <p:sldId id="276" r:id="rId10"/>
    <p:sldId id="277" r:id="rId11"/>
    <p:sldId id="272" r:id="rId12"/>
    <p:sldId id="275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3D6D73-9FA1-BE46-9B31-7C09591CD127}">
          <p14:sldIdLst>
            <p14:sldId id="256"/>
          </p14:sldIdLst>
        </p14:section>
        <p14:section name="What is Sustainable Finance" id="{E0AD042F-4FFA-4743-AE0B-A85C8824ABAF}">
          <p14:sldIdLst>
            <p14:sldId id="257"/>
            <p14:sldId id="264"/>
            <p14:sldId id="268"/>
            <p14:sldId id="269"/>
            <p14:sldId id="274"/>
            <p14:sldId id="261"/>
            <p14:sldId id="271"/>
          </p14:sldIdLst>
        </p14:section>
        <p14:section name="International Agreements" id="{72331853-386E-304D-B14E-FCE0D274002B}">
          <p14:sldIdLst>
            <p14:sldId id="276"/>
            <p14:sldId id="277"/>
            <p14:sldId id="272"/>
            <p14:sldId id="27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03"/>
    <p:restoredTop sz="94694"/>
  </p:normalViewPr>
  <p:slideViewPr>
    <p:cSldViewPr snapToGrid="0">
      <p:cViewPr varScale="1">
        <p:scale>
          <a:sx n="89" d="100"/>
          <a:sy n="89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21DB-8A1C-489C-B2D5-153D58C15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1B561-154D-58BD-6D74-FD759E7D3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94523-A442-C7E2-F978-88258057F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34832-FB35-E80A-FE04-A97C2A5BB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827A-A3D4-39C4-B075-0FDB581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4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07C2-8D84-7115-CC61-BD7C8E41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4058C-0B65-FEC3-3A40-D0CFBAB18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68FD8-01DA-21C1-E9AC-70914EB9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F8C9E-44A0-6D4F-EBBD-2543581E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A85B6-CD5E-430F-65D8-31B846AC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0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CCA9D-A972-C2CE-01E1-613498BFD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B629F-BEB5-0A0F-A42D-DEAFCB659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94DC-11B1-ABC8-F403-66E8AF89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050D0-9603-CC4A-A1AD-DEA4D7D4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ADE6F-D1E5-E09F-2CED-845262D8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B687-2973-2A44-A02F-77EBF6CB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AC297-7208-C0FC-9E56-5F07E71A9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11C83-0384-EA48-FCC1-CC6B7CCD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A08D-EB32-402A-669B-7CBED57E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6E65F-FF49-AEF5-4586-F3F7AF71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2C11-5ECD-1087-BAA2-D4D3C73C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2818B-0B1E-34E4-2340-9D1A59D56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B656-0275-B027-8271-FCEC1BCC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8FD8D-3D4F-ECC2-BC21-D06E4921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B876-6DFD-1E66-7DFD-F60B3F2A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BBE7-E634-B0C1-BE22-FCB2B15D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BCBD-FFC8-2180-B1D8-93B236983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17124-52CD-2F21-1798-CC654B0F4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3C3CA-6FE7-4FF2-07B5-28B34392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8A343-E608-764A-3E11-44C18F3A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040C-C0D5-9BD7-3D0E-BB57050E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3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998A-C896-E80B-3D86-2B11E53F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DEFEF-A0AF-71C4-79D9-53B4ED6BC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7FB68-9176-87FA-5BC9-22E9DFD28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F3B6F-6804-E7E4-A5F7-129B869D2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8E99C-0BBF-ABAA-F25A-FFDF4192F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ACACE-7E47-C841-7444-80C69FF6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D841F-E479-E151-F9A1-CEFBB0C3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194D71-3542-7E8E-2958-2EEF68EF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8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05C6-9FA4-77B1-7A29-C8B40E6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1F000-7B48-8A33-4B8E-4796843C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21EDE-A008-1DBC-2CC0-C25FBFF1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8F7A0-48A0-0879-A4C6-89DF363D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3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86B8B-28FC-55FD-F856-5B79EC63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0B309-E211-C5E6-4746-742A4791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56A0E-CC40-862F-A6EF-B244DEAB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2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414E-AAEF-6896-FA4C-0832FD3F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6456-D230-9CAB-12AB-D21919A76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4678A-1919-A0F2-7BB1-06EC7E60D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37E78-79B3-2F07-AA9B-276053C7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845D-F0D8-8B6F-2851-3D0C1A1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8CE0E-F8C4-34A7-C15F-E8D47E8F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AD86-5C03-64D0-198B-94960A307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28F7E-C34A-5970-2484-939753436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E63D8-05F9-F21C-16A0-38130A891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C94E5-F3BF-A9CE-4E46-9B8564F4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C3283-ABD4-3534-7744-F354A029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60DD-6EAA-9F71-2D38-DCD83920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4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F9358-2B07-D4C5-1D07-CAEE42B3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D6E6F-54E7-4688-35FD-3965B3B7C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F9987-6440-EF03-DDDF-7B7BE5ABD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8315-071A-144B-A16C-6CACD5DB9D81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BC43-22DB-41CB-DEAF-39B9DF9EE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7EEF-64DA-63DE-B6F4-7D8E78B3B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BA3A1-CFD2-6548-B4B6-4823B56F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6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iGD0OgK2u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8D3B-D6C2-7C94-C08F-1BC8C54F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Sustainable Finance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2E270-BE53-C01C-1FC8-CFB240D1B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 CC e-Learn</a:t>
            </a:r>
          </a:p>
          <a:p>
            <a:r>
              <a:rPr lang="en-US" dirty="0"/>
              <a:t>Yang Xi’s study note, 2023</a:t>
            </a:r>
          </a:p>
        </p:txBody>
      </p:sp>
    </p:spTree>
    <p:extLst>
      <p:ext uri="{BB962C8B-B14F-4D97-AF65-F5344CB8AC3E}">
        <p14:creationId xmlns:p14="http://schemas.microsoft.com/office/powerpoint/2010/main" val="146176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5C6B-3663-AD8F-43E4-C8A5FE6FF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38" y="112876"/>
            <a:ext cx="11860924" cy="465193"/>
          </a:xfrm>
        </p:spPr>
        <p:txBody>
          <a:bodyPr>
            <a:normAutofit fontScale="90000"/>
          </a:bodyPr>
          <a:lstStyle/>
          <a:p>
            <a:r>
              <a:rPr lang="en-US" dirty="0"/>
              <a:t>The Paris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DF87A-85DF-A307-8C88-22BB17C43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38" y="578068"/>
            <a:ext cx="11860924" cy="6167055"/>
          </a:xfrm>
        </p:spPr>
        <p:txBody>
          <a:bodyPr/>
          <a:lstStyle/>
          <a:p>
            <a:r>
              <a:rPr lang="en-US" dirty="0"/>
              <a:t>The Paris Agreement is a legally binding international UN treaty under the UNFCCC, agreed by </a:t>
            </a:r>
            <a:r>
              <a:rPr lang="en-US" dirty="0">
                <a:solidFill>
                  <a:schemeClr val="accent1"/>
                </a:solidFill>
              </a:rPr>
              <a:t>196 countries in Dec 2015</a:t>
            </a:r>
          </a:p>
          <a:p>
            <a:r>
              <a:rPr lang="en-US" dirty="0"/>
              <a:t>Aim to keep global warming well below </a:t>
            </a:r>
            <a:r>
              <a:rPr lang="en-US" dirty="0">
                <a:solidFill>
                  <a:schemeClr val="accent1"/>
                </a:solidFill>
              </a:rPr>
              <a:t>2°C</a:t>
            </a:r>
            <a:r>
              <a:rPr lang="en-US" dirty="0"/>
              <a:t>, preferably to </a:t>
            </a:r>
            <a:r>
              <a:rPr lang="en-US" dirty="0">
                <a:solidFill>
                  <a:schemeClr val="accent1"/>
                </a:solidFill>
              </a:rPr>
              <a:t>1.5 °C</a:t>
            </a:r>
            <a:r>
              <a:rPr lang="en-US" dirty="0"/>
              <a:t> compared to pre-industrial (1850-1900) levels.</a:t>
            </a:r>
          </a:p>
          <a:p>
            <a:r>
              <a:rPr lang="en-US" dirty="0"/>
              <a:t>It works on </a:t>
            </a:r>
            <a:r>
              <a:rPr lang="en-US" dirty="0">
                <a:solidFill>
                  <a:schemeClr val="accent1"/>
                </a:solidFill>
              </a:rPr>
              <a:t>5-year cycles </a:t>
            </a:r>
            <a:r>
              <a:rPr lang="en-US" dirty="0"/>
              <a:t>of increasingly ambitious climate action</a:t>
            </a:r>
          </a:p>
          <a:p>
            <a:pPr lvl="1"/>
            <a:r>
              <a:rPr lang="en-US" dirty="0"/>
              <a:t>By 2020 – nationally determined contributions and actions</a:t>
            </a:r>
          </a:p>
          <a:p>
            <a:pPr lvl="1"/>
            <a:r>
              <a:rPr lang="en-US" dirty="0"/>
              <a:t>By 2024 – countries to report transparently on actions taken</a:t>
            </a:r>
          </a:p>
          <a:p>
            <a:r>
              <a:rPr lang="en-US" dirty="0">
                <a:hlinkClick r:id="rId2"/>
              </a:rPr>
              <a:t>https://youtu.be/WiGD0OgK2ug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of now, if all nationally determined (in 2020) contributions and actions are fulfilled, it will only keep global warming </a:t>
            </a:r>
            <a:r>
              <a:rPr lang="en-US" dirty="0">
                <a:solidFill>
                  <a:schemeClr val="accent2"/>
                </a:solidFill>
              </a:rPr>
              <a:t>between 2°C to 4°C</a:t>
            </a:r>
          </a:p>
        </p:txBody>
      </p:sp>
    </p:spTree>
    <p:extLst>
      <p:ext uri="{BB962C8B-B14F-4D97-AF65-F5344CB8AC3E}">
        <p14:creationId xmlns:p14="http://schemas.microsoft.com/office/powerpoint/2010/main" val="291265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302B305-7367-7A83-30FC-D07E8A93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0" y="322733"/>
            <a:ext cx="10131972" cy="56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E24B828-1657-B403-DF80-4EBFA1A9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23" y="227570"/>
            <a:ext cx="10635754" cy="6402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AC50EC-21DE-B5B4-38A2-249423EADBCD}"/>
              </a:ext>
            </a:extLst>
          </p:cNvPr>
          <p:cNvSpPr/>
          <p:nvPr/>
        </p:nvSpPr>
        <p:spPr>
          <a:xfrm>
            <a:off x="4845269" y="1954924"/>
            <a:ext cx="2743200" cy="1282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6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C3076A6-EA0B-36E6-0819-67BA70CD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59" y="281204"/>
            <a:ext cx="10064081" cy="62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3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6DB0E53-DBF3-3EA7-076E-030CEB68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02" y="508871"/>
            <a:ext cx="9574196" cy="58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6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910CD-5F0C-8F5D-E88D-0137F2BDE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31106"/>
            <a:ext cx="10515600" cy="8797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Sustainable Finance is about the alignment of the financial system with sustainability.</a:t>
            </a:r>
          </a:p>
          <a:p>
            <a:r>
              <a:rPr lang="en-US" dirty="0"/>
              <a:t>This course has a focus on </a:t>
            </a:r>
            <a:r>
              <a:rPr lang="en-US" dirty="0">
                <a:solidFill>
                  <a:schemeClr val="accent1"/>
                </a:solidFill>
              </a:rPr>
              <a:t>private sectors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8D66181-4CD6-2B46-4B04-BCF3E25A9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01" y="402830"/>
            <a:ext cx="6555302" cy="51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83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406680-DFBF-01ED-A205-EE0022F64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421" y="186013"/>
            <a:ext cx="6935155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5C6BF-6236-D855-1819-A39DD6C9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392" y="4635176"/>
            <a:ext cx="6059215" cy="21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4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265BB66-EE7F-1540-9F29-8F3E0FF3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99" y="120168"/>
            <a:ext cx="8810802" cy="5167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ED950-A968-80B3-072F-33698A9EB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11" y="5389397"/>
            <a:ext cx="7772400" cy="931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CF321-94A2-E036-67CB-4A3FE3667BB5}"/>
              </a:ext>
            </a:extLst>
          </p:cNvPr>
          <p:cNvSpPr txBox="1"/>
          <p:nvPr/>
        </p:nvSpPr>
        <p:spPr>
          <a:xfrm>
            <a:off x="5042732" y="6273225"/>
            <a:ext cx="482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Green Bond Principles (GBP) – 2014</a:t>
            </a:r>
          </a:p>
          <a:p>
            <a:r>
              <a:rPr lang="en-US" sz="1600" dirty="0"/>
              <a:t>2030 Agenda for Sustainable Development - 2015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45A15-9B0B-521A-33FB-1493C686639E}"/>
              </a:ext>
            </a:extLst>
          </p:cNvPr>
          <p:cNvSpPr txBox="1"/>
          <p:nvPr/>
        </p:nvSpPr>
        <p:spPr>
          <a:xfrm>
            <a:off x="5289395" y="3259723"/>
            <a:ext cx="834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EIB</a:t>
            </a:r>
          </a:p>
        </p:txBody>
      </p:sp>
    </p:spTree>
    <p:extLst>
      <p:ext uri="{BB962C8B-B14F-4D97-AF65-F5344CB8AC3E}">
        <p14:creationId xmlns:p14="http://schemas.microsoft.com/office/powerpoint/2010/main" val="197428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B499E92-76C7-C30B-5B93-9CC2F96F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89" y="872358"/>
            <a:ext cx="7772400" cy="445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8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9892A4-3EBB-07D9-7EC8-C95162C0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3856"/>
            <a:ext cx="7772400" cy="137571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B9C53F69-0ED1-BE3C-5357-0446B575E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6" y="1730915"/>
            <a:ext cx="6428828" cy="82229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95FC80F-ED0D-78D5-6A07-9C7773790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44553"/>
            <a:ext cx="6004253" cy="97601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5F19904-FF3E-2320-BA5B-5F3DF988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17" y="4033797"/>
            <a:ext cx="6428828" cy="1032234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F68DF93-F6F7-E424-06BB-F491C1BFF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724" y="5526642"/>
            <a:ext cx="6428828" cy="105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2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92189F-E2D3-4DF6-771D-B7032F9F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8424"/>
            <a:ext cx="7772400" cy="49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15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F714405-F44A-5A11-D83B-344F5043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716" y="82330"/>
            <a:ext cx="2311949" cy="1872593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9C5264-93C0-33D8-1BD3-8EEBA524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1" y="210645"/>
            <a:ext cx="8908434" cy="5496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0FC52D-95FD-E5A4-9D04-F8357B3A85D0}"/>
              </a:ext>
            </a:extLst>
          </p:cNvPr>
          <p:cNvSpPr txBox="1"/>
          <p:nvPr/>
        </p:nvSpPr>
        <p:spPr>
          <a:xfrm>
            <a:off x="2171700" y="5957888"/>
            <a:ext cx="3461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 goals and 169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/5G0ndS3uRdo</a:t>
            </a:r>
          </a:p>
        </p:txBody>
      </p:sp>
    </p:spTree>
    <p:extLst>
      <p:ext uri="{BB962C8B-B14F-4D97-AF65-F5344CB8AC3E}">
        <p14:creationId xmlns:p14="http://schemas.microsoft.com/office/powerpoint/2010/main" val="957216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178</Words>
  <Application>Microsoft Macintosh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Introduction to Sustainable Finance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Paris Agreement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Xi</dc:creator>
  <cp:lastModifiedBy>Yang, Xi</cp:lastModifiedBy>
  <cp:revision>7</cp:revision>
  <dcterms:created xsi:type="dcterms:W3CDTF">2022-11-28T05:10:33Z</dcterms:created>
  <dcterms:modified xsi:type="dcterms:W3CDTF">2023-01-29T08:42:41Z</dcterms:modified>
</cp:coreProperties>
</file>